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8" r:id="rId3"/>
  </p:sldMasterIdLst>
  <p:notesMasterIdLst>
    <p:notesMasterId r:id="rId16"/>
  </p:notesMasterIdLst>
  <p:sldIdLst>
    <p:sldId id="299" r:id="rId4"/>
    <p:sldId id="273" r:id="rId5"/>
    <p:sldId id="301" r:id="rId6"/>
    <p:sldId id="293" r:id="rId7"/>
    <p:sldId id="294" r:id="rId8"/>
    <p:sldId id="297" r:id="rId9"/>
    <p:sldId id="295" r:id="rId10"/>
    <p:sldId id="274" r:id="rId11"/>
    <p:sldId id="296" r:id="rId12"/>
    <p:sldId id="260" r:id="rId13"/>
    <p:sldId id="287" r:id="rId14"/>
    <p:sldId id="30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08" autoAdjust="0"/>
  </p:normalViewPr>
  <p:slideViewPr>
    <p:cSldViewPr>
      <p:cViewPr>
        <p:scale>
          <a:sx n="50" d="100"/>
          <a:sy n="50" d="100"/>
        </p:scale>
        <p:origin x="-2386" y="-8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EBCAC5E-8BB7-485E-89E1-C0F189F97E3F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020B7B4-6BDE-4354-8D72-38E9AEFB32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421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17740A-B70F-4F08-B2EF-1B11F9735AD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9A417-2259-4781-983A-9DFDD53B1963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C9A16-1C2B-408E-8702-E222C4568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3F7BE-32E1-4AA0-BC25-31C396EC3103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BB563-C57E-432F-A57B-3F1DE4E20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C203A-28B1-4A7E-B326-0FE01DA62C8D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33B44-2E6C-42D2-8725-8CB7A3135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8161-D8DC-41DB-849F-FACF74DF2A9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98C98-853F-4218-869D-945C9D16A5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42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FC032-E5E1-4DBA-B8CF-7738243C3A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A089A-6F63-428A-8BD0-E67F470F41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930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196B-EB39-4CC9-9580-FCCF20BE0F7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EEFD-6416-4178-8BB3-7EC9A5A1B9E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1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4F2F8-286F-4738-8AEE-C2262E6F61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EA47-74A9-476E-B189-9A1B7D58FE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326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D59F8-8485-4ED9-AF03-A9F39EF82D7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B8060-C525-4820-8EA1-5ACDC54179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841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67CC8-8CC7-4A5B-9AA0-4A9C2B2A9DA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3E0F4-26A0-4B0E-9053-CC702F3CDE3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536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25D22-EF07-431B-9D76-10D3F88D6F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6BF45-82BC-45C3-87D5-6DE4A9C091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69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03E4E-5A2C-4056-B136-3059BCCD759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C081C-E000-4CD6-82E6-8DC524E409A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86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8B168-96FC-4AAF-A0E6-20C666078EA9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7492F-EF86-44EE-939C-2D4F95BEF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4939-FEB5-4980-9F1C-DAF74862C56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65828-4355-4602-B2C0-6A9BF0C8571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581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E872-412B-48B3-BE89-B57D1380429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8E10-6990-462B-A622-85CF5EF0703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8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8F258-3C79-49AF-A229-FE6E4763EB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9D913-9FD1-4722-91EE-48A81AF7D78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44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E319-2E05-445B-95DF-8288ACF949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53E6-188B-4BD4-B4B0-B38750F156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4202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1CBA-56A3-4FD7-8E11-B0E1FDDDB01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0041A-AC40-48EE-960D-FE2ED9D8A8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8945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57381-7DE1-4154-8E58-283F43A3A5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C464B-8933-4BE5-9A85-DF582DDFCF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149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9949-E737-477F-84B4-3108B046B4F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AC189-6FEF-4DE1-A62E-61FDC0C17E3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263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1A36E-6A58-461F-A81B-52C3BE10AA9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B1999-043B-430A-8AAA-D6278399634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82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2E9C9-91FE-4185-B786-C29EA4581DC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D38FF-6088-4FB3-88F8-5E03055B270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4802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8161-D8DC-41DB-849F-FACF74DF2A9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98C98-853F-4218-869D-945C9D16A5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6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42C1E-693B-44B2-86AC-54651401B1DC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8329-E1E2-42B7-8F81-8A07F86BE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FC032-E5E1-4DBA-B8CF-7738243C3A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A089A-6F63-428A-8BD0-E67F470F41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4182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196B-EB39-4CC9-9580-FCCF20BE0F7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EEFD-6416-4178-8BB3-7EC9A5A1B9E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812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4F2F8-286F-4738-8AEE-C2262E6F61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EA47-74A9-476E-B189-9A1B7D58FE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6742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D59F8-8485-4ED9-AF03-A9F39EF82D7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B8060-C525-4820-8EA1-5ACDC54179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4853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67CC8-8CC7-4A5B-9AA0-4A9C2B2A9DA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3E0F4-26A0-4B0E-9053-CC702F3CDE3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25D22-EF07-431B-9D76-10D3F88D6F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6BF45-82BC-45C3-87D5-6DE4A9C091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870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03E4E-5A2C-4056-B136-3059BCCD759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C081C-E000-4CD6-82E6-8DC524E409A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04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4939-FEB5-4980-9F1C-DAF74862C56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65828-4355-4602-B2C0-6A9BF0C8571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5205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E872-412B-48B3-BE89-B57D1380429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8E10-6990-462B-A622-85CF5EF0703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8204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8F258-3C79-49AF-A229-FE6E4763EB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9D913-9FD1-4722-91EE-48A81AF7D78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74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8C80-DBA6-429B-9694-4E86F29EF1C5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6701-ECEB-4947-BDC3-0F0EB233D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E319-2E05-445B-95DF-8288ACF949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53E6-188B-4BD4-B4B0-B38750F156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203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1CBA-56A3-4FD7-8E11-B0E1FDDDB01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0041A-AC40-48EE-960D-FE2ED9D8A8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7515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57381-7DE1-4154-8E58-283F43A3A5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C464B-8933-4BE5-9A85-DF582DDFCF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1759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9949-E737-477F-84B4-3108B046B4F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AC189-6FEF-4DE1-A62E-61FDC0C17E3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528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1A36E-6A58-461F-A81B-52C3BE10AA9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B1999-043B-430A-8AAA-D6278399634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1494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2E9C9-91FE-4185-B786-C29EA4581DC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D38FF-6088-4FB3-88F8-5E03055B270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51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FF9BE-6054-4914-BB34-09BF95E9C1B5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B3533-5720-47B1-8AD2-FA19D26BA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ED076-56C2-4FE9-9B07-8743809EB84D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8306C-5BE8-44F5-9C91-E84E4404F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2C29F-BDCA-4CAD-AC4A-27E0CCE905FF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AC16F-B8BC-4B85-A872-F42DFC753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215CF-E94E-40EE-A620-5084CA4B39BA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6EA57-8269-4327-A232-80535CC92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3A89A-C0EB-4876-90C5-34DCD9B18670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96033-000D-449D-8B58-0B385AF51A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749650-8A73-4873-B583-AA05C49D114B}" type="datetimeFigureOut">
              <a:rPr lang="ru-RU"/>
              <a:pPr>
                <a:defRPr/>
              </a:pPr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625441-5F6B-4564-925D-C9797C2EA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295ED-3A86-4FB5-B1B3-9C4CCDA36F2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52F19C-7990-41A3-A2F4-ECBB4B56F5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75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295ED-3A86-4FB5-B1B3-9C4CCDA36F2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52F19C-7990-41A3-A2F4-ECBB4B56F5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1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Списки живо- и мертворожденных массой тела менее 500 г при сроке гестации  22 и более недель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1.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Территория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2.- Уровень медицинской организации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3.- Возраст матери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4.- Соматическое и гинекологическое здоровье матери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5.-Наличие вредностей (профессиональные, экологические; вредные  привычки)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6.- Состояла ли на учете в женской консультации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7.- Срок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8.- Масса тела и рост ребенка (плода)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9.- Родился живым-мертвым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10.- Выжил - умер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антенатально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первые 24 ч., 168 ч.)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11.- Клинический диагноз (основной, сопутствующий, осложнения)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12.- При вскрытии – патологоанатомический диагноз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524625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 Проблемы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сопоставляемости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данных ФСН № 32 и других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статформ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(№№ 14, 30, 61)</a:t>
            </a: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Просьба: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с учетом возможных различий данных в указанных формах провести предварительное сопоставление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аналогичных данных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ФСН № 32 и вкладыша 232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ФСН 14,30, 61, которые содержат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эти сведения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813"/>
          </a:xfrm>
        </p:spPr>
        <p:txBody>
          <a:bodyPr/>
          <a:lstStyle/>
          <a:p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ФСН №14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250"/>
            <a:ext cx="9144000" cy="6381750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35, табл. 2100 (переводы новорожденных),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2200 (умерло 0-168 ч.), 2400 (материнская смертность)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36, табл. 3000 (заболеваемость и смертность новорожденных в детских стационарах)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39, табл. 4000, стр.14.0-14.9, гр.3  (акушерские операции)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ФСН № 30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37, табл. 2400 (роды на дому)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44, табл. 3100, стр. 4 и 5 (койки беременных и рожениц, патологии беременности)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79, табл. 5503, стр. 4 и 5; 12 и 13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патолого-анатомические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вскрытия)</a:t>
            </a:r>
          </a:p>
          <a:p>
            <a:pPr algn="ctr" fontAlgn="auto">
              <a:lnSpc>
                <a:spcPct val="93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ФСН №61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 5, табл. 5000, стр.2 (роды у женщин с ВИЧ ) и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стр. 25 (родившиеся живыми дети у матерей с ВИЧ)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3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909DE75-9CF8-4D02-B0D5-B71E8E387791}" type="slidenum">
              <a:rPr lang="ru-RU" sz="1200">
                <a:solidFill>
                  <a:prstClr val="black">
                    <a:tint val="75000"/>
                  </a:prstClr>
                </a:solidFill>
                <a:latin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0" y="188913"/>
            <a:ext cx="9144000" cy="7762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</a:endParaRPr>
          </a:p>
        </p:txBody>
      </p:sp>
      <p:sp>
        <p:nvSpPr>
          <p:cNvPr id="97285" name="Rectangle 9"/>
          <p:cNvSpPr>
            <a:spLocks noChangeArrowheads="1"/>
          </p:cNvSpPr>
          <p:nvPr/>
        </p:nvSpPr>
        <p:spPr bwMode="auto">
          <a:xfrm>
            <a:off x="0" y="333375"/>
            <a:ext cx="9144000" cy="466725"/>
          </a:xfrm>
          <a:prstGeom prst="rect">
            <a:avLst/>
          </a:prstGeom>
          <a:ln w="9525">
            <a:solidFill>
              <a:srgbClr val="008080"/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Примечание</a:t>
            </a:r>
            <a:r>
              <a:rPr lang="en-US" sz="2400" b="1" dirty="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ru-RU" sz="2400" b="1" dirty="0">
              <a:solidFill>
                <a:srgbClr val="F79646">
                  <a:lumMod val="75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32" name="AutoShape 12"/>
          <p:cNvSpPr>
            <a:spLocks noChangeArrowheads="1"/>
          </p:cNvSpPr>
          <p:nvPr/>
        </p:nvSpPr>
        <p:spPr bwMode="auto">
          <a:xfrm>
            <a:off x="60504" y="1556792"/>
            <a:ext cx="8661400" cy="10318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dirty="0">
                <a:solidFill>
                  <a:prstClr val="black"/>
                </a:solidFill>
              </a:rPr>
              <a:t>На каждый случай родов у девочек до 14 лет </a:t>
            </a:r>
            <a:r>
              <a:rPr lang="ru-RU" dirty="0" err="1">
                <a:solidFill>
                  <a:prstClr val="black"/>
                </a:solidFill>
              </a:rPr>
              <a:t>вкл</a:t>
            </a:r>
            <a:r>
              <a:rPr lang="ru-RU" dirty="0">
                <a:solidFill>
                  <a:prstClr val="black"/>
                </a:solidFill>
              </a:rPr>
              <a:t>. представляется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</a:rPr>
              <a:t>пояснительная записка:</a:t>
            </a:r>
          </a:p>
          <a:p>
            <a:pPr algn="ctr">
              <a:defRPr/>
            </a:pPr>
            <a:endParaRPr lang="ru-RU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63544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76484"/>
              </p:ext>
            </p:extLst>
          </p:nvPr>
        </p:nvGraphicFramePr>
        <p:xfrm>
          <a:off x="120650" y="3212976"/>
          <a:ext cx="8566150" cy="2593380"/>
        </p:xfrm>
        <a:graphic>
          <a:graphicData uri="http://schemas.openxmlformats.org/drawingml/2006/table">
            <a:tbl>
              <a:tblPr/>
              <a:tblGrid>
                <a:gridCol w="1982315"/>
                <a:gridCol w="2380371"/>
                <a:gridCol w="2380371"/>
                <a:gridCol w="1823093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Территория проживания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Дата рождения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Дата прерывания беременности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Диагноз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03.04.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12.07.201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7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ru-RU" smtClean="0"/>
              <a:t> 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.Ошибки заполнения </a:t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ФСН № 32 и вкладыша 232</a:t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в связи с неправильным восприятием медицинской терминологии</a:t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1A8BEC-E264-4B84-841E-248429A4457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5163"/>
          </a:xfrm>
          <a:solidFill>
            <a:schemeClr val="bg1"/>
          </a:solidFill>
        </p:spPr>
        <p:txBody>
          <a:bodyPr/>
          <a:lstStyle/>
          <a:p>
            <a:r>
              <a:rPr lang="ru-RU" altLang="ru-RU" sz="1800" smtClean="0">
                <a:latin typeface="Tahoma" pitchFamily="34" charset="0"/>
              </a:rPr>
              <a:t>Распределение учреждений родовспоможения по уровням оказания медицинской помощи:</a:t>
            </a:r>
          </a:p>
        </p:txBody>
      </p:sp>
      <p:graphicFrame>
        <p:nvGraphicFramePr>
          <p:cNvPr id="7" name="Group 2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94209446"/>
              </p:ext>
            </p:extLst>
          </p:nvPr>
        </p:nvGraphicFramePr>
        <p:xfrm>
          <a:off x="457200" y="825500"/>
          <a:ext cx="8204200" cy="5154614"/>
        </p:xfrm>
        <a:graphic>
          <a:graphicData uri="http://schemas.openxmlformats.org/drawingml/2006/table">
            <a:tbl>
              <a:tblPr/>
              <a:tblGrid>
                <a:gridCol w="1080612"/>
                <a:gridCol w="2081688"/>
                <a:gridCol w="5041900"/>
              </a:tblGrid>
              <a:tr h="558869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Уровни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Уровни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год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1099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Первый          уровень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Первый  уровень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Игримская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районная больница»;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Кондинская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районная больница»;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БУ ХМАО-Югры «Октябрьская  районная больница»;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Покачёвская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городская больница» 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Берёзовская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районная больница».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4692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Второй уровень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Второй уровень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«Белоярская районная больница»,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«Когалымская городская больница»,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Лангепаская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городская больница»,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Мегионская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городская больница №1»,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Няганьская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окружная больница» 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«Нефтеюганская окружная клиническая больница им. В.И.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Яцкив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»,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Пыть-Яхская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окружная клиническая больница»,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Радужнинская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городская больница» 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АУ ХМАО-Югры  «Советская районная больница»,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Урайская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городская клиническая больница» 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4950" algn="l"/>
                        </a:tabLst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11. БУ ХМАО-Югры «Югорская  городская больница» 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4950" algn="l"/>
                        </a:tabLst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3540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Третий уровень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Третий уровень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БУ ХМАО-Югры «Окружная клиническая больница» г. Ханты-Мансийск,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Сургутский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клинический перинатальный центр»,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БУ ХМАО-Югры «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Нижневартовский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перинатальный центр».</a:t>
                      </a:r>
                    </a:p>
                  </a:txBody>
                  <a:tcPr marT="45714" marB="45714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5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597650"/>
          </a:xfrm>
        </p:spPr>
        <p:txBody>
          <a:bodyPr rtlCol="0">
            <a:normAutofit fontScale="25000" lnSpcReduction="20000"/>
          </a:bodyPr>
          <a:lstStyle/>
          <a:p>
            <a:pPr algn="ctr" fontAlgn="auto">
              <a:lnSpc>
                <a:spcPct val="9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2800" b="1" dirty="0" smtClean="0">
                <a:latin typeface="Times New Roman" pitchFamily="18" charset="0"/>
                <a:cs typeface="Times New Roman" pitchFamily="18" charset="0"/>
              </a:rPr>
              <a:t>Понятие «Критические акушерские состояния»:</a:t>
            </a:r>
          </a:p>
          <a:p>
            <a:pPr algn="ctr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    это - не сумма </a:t>
            </a:r>
            <a:r>
              <a:rPr lang="ru-RU" sz="12800" i="1" dirty="0" smtClean="0">
                <a:latin typeface="Times New Roman" pitchFamily="18" charset="0"/>
                <a:cs typeface="Times New Roman" pitchFamily="18" charset="0"/>
              </a:rPr>
              <a:t>всех случаев</a:t>
            </a: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800" dirty="0" err="1" smtClean="0">
                <a:latin typeface="Times New Roman" pitchFamily="18" charset="0"/>
                <a:cs typeface="Times New Roman" pitchFamily="18" charset="0"/>
              </a:rPr>
              <a:t>преэклампсии</a:t>
            </a: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, эклампсии, сепсиса и акушерских кровотечений</a:t>
            </a:r>
          </a:p>
          <a:p>
            <a:pPr algn="ctr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 из ФСН № 32, </a:t>
            </a:r>
            <a:endParaRPr lang="ru-RU" sz="73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0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73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а случаи отобранные, с наиболее</a:t>
            </a:r>
          </a:p>
          <a:p>
            <a:pPr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 тяжелыми проявлениями,  нарушениями  </a:t>
            </a:r>
          </a:p>
          <a:p>
            <a:pPr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жизненно важных функций,</a:t>
            </a:r>
          </a:p>
          <a:p>
            <a:pPr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требующие специальных мер</a:t>
            </a:r>
          </a:p>
          <a:p>
            <a:pPr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 реанимации и выхаживания, применения ИВЛ, трансфузии крови, </a:t>
            </a:r>
            <a:r>
              <a:rPr lang="ru-RU" sz="11200" b="1" i="1" dirty="0" err="1" smtClean="0">
                <a:latin typeface="Times New Roman" pitchFamily="18" charset="0"/>
                <a:cs typeface="Times New Roman" pitchFamily="18" charset="0"/>
              </a:rPr>
              <a:t>вазоактивных</a:t>
            </a: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 препаратов, гемодиализа, </a:t>
            </a:r>
            <a:r>
              <a:rPr lang="ru-RU" sz="11200" b="1" i="1" dirty="0" err="1" smtClean="0">
                <a:latin typeface="Times New Roman" pitchFamily="18" charset="0"/>
                <a:cs typeface="Times New Roman" pitchFamily="18" charset="0"/>
              </a:rPr>
              <a:t>гистерэктомии</a:t>
            </a: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 и т.п.</a:t>
            </a:r>
          </a:p>
          <a:p>
            <a:pPr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ЕДИНИЧНЫЕ случаи (приказ </a:t>
            </a:r>
            <a:r>
              <a:rPr lang="ru-RU" sz="11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Депздрава</a:t>
            </a:r>
            <a:r>
              <a:rPr lang="ru-RU" sz="1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Югры от 05.12.2014№ 1230)</a:t>
            </a:r>
          </a:p>
          <a:p>
            <a:pPr algn="ctr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11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1200" b="1" i="1" dirty="0" smtClean="0"/>
              <a:t>  </a:t>
            </a:r>
            <a:endParaRPr lang="ru-RU" sz="1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Содержимое 2"/>
          <p:cNvSpPr>
            <a:spLocks noGrp="1"/>
          </p:cNvSpPr>
          <p:nvPr>
            <p:ph idx="1"/>
          </p:nvPr>
        </p:nvSpPr>
        <p:spPr>
          <a:xfrm>
            <a:off x="179388" y="404813"/>
            <a:ext cx="8785225" cy="5721350"/>
          </a:xfrm>
        </p:spPr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Тяжелая преэклампсия, эклампсия –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 судорожным синдромом, коматозным состоянием, отеком головного мозга, отеком легких, нарушением метаболизма;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Сепсис – 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 абсцидированием, панкреонекрозом, органной недостаточностью, выраженной интоксикацией;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Акушерские кровотечения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до 1,5-2 и более литров, с проявлениями геморрагического шока и выраженной анемией.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7875"/>
          </a:xfrm>
        </p:spPr>
        <p:txBody>
          <a:bodyPr/>
          <a:lstStyle/>
          <a:p>
            <a:r>
              <a:rPr lang="ru-RU" sz="3500" b="1" smtClean="0">
                <a:latin typeface="Times New Roman" pitchFamily="18" charset="0"/>
                <a:cs typeface="Times New Roman" pitchFamily="18" charset="0"/>
              </a:rPr>
              <a:t>Учет акушерских операций во вкладыше 232 (строки 8-8.5.1)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Строка 8 вкладыша № 232 содержит все акушерские операции с 22 недель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акушерских стационарах.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Учитываются операции в целом, а не манипуляции в ходе одной операции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сравнивать данные вкладыша №  232: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стр. 8.1. и ф. №14. табл. 4000 стр. 14.4 гр. 3.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стр. 8.2. и ф. № 14 табл. 4000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14.2 гр. 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стр. 8.3. и ф. № 14 табл. 4000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14.3 гр. 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стр. 8.4. и ф. № 14 таб.л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14.7 гр. 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стр. 8.5. и ф. №14 таб.л 4000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14.8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вкладыше № 232  строки 8.1.1 и 8.5.1 (сроки 22-27 недель) не имеют аналогов в ф. № 14 табл. 4000.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Число операций в строках ф. № 14 табл. 4000 может быть больше, чем во вкладыше за счет операций, проведенных не в акушерских стационарах.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Заслуживает внимания проблема правомерности применения термина «здоровый недоношенный ребенок»-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здоровым не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м.б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.!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565400"/>
            <a:ext cx="9144000" cy="3560763"/>
          </a:xfrm>
        </p:spPr>
        <p:txBody>
          <a:bodyPr rtlCol="0">
            <a:normAutofit fontScale="92500" lnSpcReduction="10000"/>
          </a:bodyPr>
          <a:lstStyle/>
          <a:p>
            <a:pPr marL="185738" indent="-1857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При установлении в медицинской документации диагноза  «Недоношенность 34-36 недель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07.3,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07.2,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07.1,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07.0) эти дети должны учитываться в ФСН № 32 табл. 2260 (стр.1 «всего новорожденных», стр. 4 «отдельные состояния, возникающие в перинатальном периоде» с кодом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00-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96). </a:t>
            </a:r>
          </a:p>
          <a:p>
            <a:pPr marL="185738" indent="-185738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Диагноз: «Недоношенность» является в данном случае правомерным и необходимым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Содержимое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Выявлены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ошибки предоставления данных, обусловленные неточным обозначением сроков гестации в дополняющих друг друга двух документах ¬ ФСН № 32 и вкладыше 232 (табл.100):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границы недоношенности в ФСН № 32 обозначены как 22-37, а в табл.100 – как  22-36 недель; степень недоношенности представлена двумя периодами: в ФСН № 32  22-27 и  28-37, а в табл. 100 ¬ 22-28 и 28-36, что  приводят к ошибкам предоставления данных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1152525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 определению ВОЗ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Новорожденный является доношенным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 259 дня</a:t>
            </a:r>
            <a:r>
              <a:rPr lang="ru-RU" sz="3600" b="1" dirty="0" smtClean="0"/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едоношенными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считаются рожденные при сроке  22-37 полных недель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что составляет интервал с 154 до 258 полных дней.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456882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1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В целях сохранения единообразного подхода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рекомендуется  учитывать</a:t>
            </a:r>
          </a:p>
          <a:p>
            <a:pPr marL="85725" indent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 беременность/срок </a:t>
            </a:r>
            <a:r>
              <a:rPr lang="ru-RU" sz="4100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 «до 22 недель» - как: </a:t>
            </a:r>
          </a:p>
          <a:p>
            <a:pPr marL="0" indent="85725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срок «менее 154 полных дней»;</a:t>
            </a:r>
          </a:p>
          <a:p>
            <a:pPr marL="85725" indent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 «22-27 недель» -154-195 полных дней (менее 196 </a:t>
            </a:r>
            <a:r>
              <a:rPr lang="ru-RU" sz="4100" dirty="0" err="1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85725" indent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 «28-37 недель» -196-258 полных дней (менее 259 </a:t>
            </a:r>
            <a:r>
              <a:rPr lang="ru-RU" sz="4100" dirty="0" err="1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5122</TotalTime>
  <Words>1005</Words>
  <Application>Microsoft Office PowerPoint</Application>
  <PresentationFormat>Экран (4:3)</PresentationFormat>
  <Paragraphs>119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1_Тема Office</vt:lpstr>
      <vt:lpstr>2_Тема Office</vt:lpstr>
      <vt:lpstr>Списки живо- и мертворожденных массой тела менее 500 г при сроке гестации  22 и более недель</vt:lpstr>
      <vt:lpstr>   II.Ошибки заполнения  ФСН № 32 и вкладыша 232 в связи с неправильным восприятием медицинской терминологии   </vt:lpstr>
      <vt:lpstr>Распределение учреждений родовспоможения по уровням оказания медицинской помощи:</vt:lpstr>
      <vt:lpstr>Презентация PowerPoint</vt:lpstr>
      <vt:lpstr>Презентация PowerPoint</vt:lpstr>
      <vt:lpstr>Учет акушерских операций во вкладыше 232 (строки 8-8.5.1)</vt:lpstr>
      <vt:lpstr>   Заслуживает внимания проблема правомерности применения термина «здоровый недоношенный ребенок»- здоровым не м.б.! </vt:lpstr>
      <vt:lpstr>Презентация PowerPoint</vt:lpstr>
      <vt:lpstr>      По определению ВОЗ   Новорожденный является доношенным  с 259 дня  гестации   Недоношенными  считаются рожденные при сроке  22-37 полных недель гестации, что составляет интервал с 154 до 258 полных дней.   </vt:lpstr>
      <vt:lpstr>   III. Проблемы сопоставляемости         данных ФСН № 32 и других    статформ  (№№ 14, 30, 61)  Просьба:  с учетом возможных различий данных в указанных формах провести предварительное сопоставление  аналогичных данных ФСН № 32 и вкладыша 232 с  ФСН 14,30, 61, которые содержат  эти сведения    </vt:lpstr>
      <vt:lpstr>ФСН №14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Чурсина Ирина Ильдаровна</cp:lastModifiedBy>
  <cp:revision>258</cp:revision>
  <dcterms:created xsi:type="dcterms:W3CDTF">2016-11-26T20:08:14Z</dcterms:created>
  <dcterms:modified xsi:type="dcterms:W3CDTF">2016-12-22T04:18:55Z</dcterms:modified>
</cp:coreProperties>
</file>